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51" r:id="rId1"/>
    <p:sldMasterId id="2147483652" r:id="rId2"/>
    <p:sldMasterId id="2147483724" r:id="rId3"/>
  </p:sldMasterIdLst>
  <p:notesMasterIdLst>
    <p:notesMasterId r:id="rId32"/>
  </p:notesMasterIdLst>
  <p:handoutMasterIdLst>
    <p:handoutMasterId r:id="rId33"/>
  </p:handoutMasterIdLst>
  <p:sldIdLst>
    <p:sldId id="1151" r:id="rId4"/>
    <p:sldId id="1174" r:id="rId5"/>
    <p:sldId id="741" r:id="rId6"/>
    <p:sldId id="1175" r:id="rId7"/>
    <p:sldId id="1176" r:id="rId8"/>
    <p:sldId id="1166" r:id="rId9"/>
    <p:sldId id="1177" r:id="rId10"/>
    <p:sldId id="1167" r:id="rId11"/>
    <p:sldId id="1178" r:id="rId12"/>
    <p:sldId id="1179" r:id="rId13"/>
    <p:sldId id="1192" r:id="rId14"/>
    <p:sldId id="1180" r:id="rId15"/>
    <p:sldId id="1181" r:id="rId16"/>
    <p:sldId id="1182" r:id="rId17"/>
    <p:sldId id="1183" r:id="rId18"/>
    <p:sldId id="1184" r:id="rId19"/>
    <p:sldId id="1185" r:id="rId20"/>
    <p:sldId id="1186" r:id="rId21"/>
    <p:sldId id="1187" r:id="rId22"/>
    <p:sldId id="1188" r:id="rId23"/>
    <p:sldId id="1189" r:id="rId24"/>
    <p:sldId id="1193" r:id="rId25"/>
    <p:sldId id="1194" r:id="rId26"/>
    <p:sldId id="1190" r:id="rId27"/>
    <p:sldId id="1195" r:id="rId28"/>
    <p:sldId id="1191" r:id="rId29"/>
    <p:sldId id="1154" r:id="rId30"/>
    <p:sldId id="457" r:id="rId31"/>
  </p:sldIdLst>
  <p:sldSz cx="9144000" cy="5143500" type="screen16x9"/>
  <p:notesSz cx="9945688" cy="6858000"/>
  <p:defaultTextStyle>
    <a:defPPr>
      <a:defRPr lang="zh-CN"/>
    </a:defPPr>
    <a:lvl1pPr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9A4A7"/>
    <a:srgbClr val="FF9900"/>
    <a:srgbClr val="F4AF8C"/>
    <a:srgbClr val="FFA980"/>
    <a:srgbClr val="800080"/>
    <a:srgbClr val="3C791D"/>
    <a:srgbClr val="0066FF"/>
    <a:srgbClr val="0000FF"/>
    <a:srgbClr val="0099FF"/>
    <a:srgbClr val="1C7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073" autoAdjust="0"/>
  </p:normalViewPr>
  <p:slideViewPr>
    <p:cSldViewPr snapToGrid="0" snapToObjects="1">
      <p:cViewPr varScale="1">
        <p:scale>
          <a:sx n="132" d="100"/>
          <a:sy n="132" d="100"/>
        </p:scale>
        <p:origin x="196" y="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92"/>
    </p:cViewPr>
  </p:sorterViewPr>
  <p:notesViewPr>
    <p:cSldViewPr snapToGrid="0" snapToObjects="1">
      <p:cViewPr varScale="1">
        <p:scale>
          <a:sx n="90" d="100"/>
          <a:sy n="90" d="100"/>
        </p:scale>
        <p:origin x="633" y="63"/>
      </p:cViewPr>
      <p:guideLst>
        <p:guide orient="horz" pos="2160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3716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79CCE959-1391-4BD5-B99B-CE36CB1A5730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207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7638" y="515938"/>
            <a:ext cx="4568825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95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092" y="3257630"/>
            <a:ext cx="7957504" cy="30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3716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9C9E5731-D742-4872-BA83-96A6D577BFA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757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0F832-F9D0-4668-8C23-55FC5463E043}" type="slidenum">
              <a:rPr lang="en-US" altLang="zh-CN"/>
              <a:pPr/>
              <a:t>1</a:t>
            </a:fld>
            <a:endParaRPr lang="en-US" altLang="zh-CN" dirty="0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305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6003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932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9816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72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261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1951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052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2650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612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7535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8653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8614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9502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3998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3406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6698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320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3BED70-623C-4CE4-987F-1D9CE5CBD174}" type="slidenum">
              <a:rPr lang="en-US" altLang="zh-CN"/>
              <a:pPr/>
              <a:t>28</a:t>
            </a:fld>
            <a:endParaRPr lang="en-US" altLang="zh-CN" dirty="0"/>
          </a:p>
        </p:txBody>
      </p:sp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5633589" y="6513909"/>
            <a:ext cx="4309798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870" tIns="45935" rIns="91870" bIns="45935"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>
              <a:buFont typeface="Calibri" pitchFamily="34" charset="0"/>
              <a:buNone/>
            </a:pPr>
            <a:fld id="{10BFDEE6-F8E0-49D3-B3D9-D5628F9B2AB3}" type="slidenum">
              <a:rPr lang="en-US" sz="1200">
                <a:latin typeface="Calibri" pitchFamily="34" charset="0"/>
                <a:ea typeface="Bitstream Vera Sans"/>
                <a:cs typeface="Bitstream Vera Sans"/>
              </a:rPr>
              <a:pPr algn="r">
                <a:buFont typeface="Calibri" pitchFamily="34" charset="0"/>
                <a:buNone/>
              </a:pPr>
              <a:t>28</a:t>
            </a:fld>
            <a:endParaRPr lang="en-US" sz="1200" dirty="0">
              <a:latin typeface="Calibri" pitchFamily="34" charset="0"/>
              <a:ea typeface="Bitstream Vera Sans"/>
              <a:cs typeface="Bitstream Vera Sans"/>
            </a:endParaRPr>
          </a:p>
        </p:txBody>
      </p:sp>
      <p:sp>
        <p:nvSpPr>
          <p:cNvPr id="82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sp>
      <p:sp>
        <p:nvSpPr>
          <p:cNvPr id="820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879" tIns="43438" rIns="86879" bIns="43438"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7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713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86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142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725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741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562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861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432080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33610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6904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461892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442451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216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9528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209130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32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457828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765311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358224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32045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99614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8856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9673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335268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tif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888" name="Object 48"/>
          <p:cNvGraphicFramePr>
            <a:graphicFrameLocks noChangeAspect="1"/>
          </p:cNvGraphicFramePr>
          <p:nvPr/>
        </p:nvGraphicFramePr>
        <p:xfrm>
          <a:off x="0" y="735806"/>
          <a:ext cx="11874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14" name="Image" r:id="rId14" imgW="1015515" imgH="1244006" progId="">
                  <p:embed/>
                </p:oleObj>
              </mc:Choice>
              <mc:Fallback>
                <p:oleObj name="Image" r:id="rId14" imgW="1015515" imgH="1244006" progId="">
                  <p:embed/>
                  <p:pic>
                    <p:nvPicPr>
                      <p:cNvPr id="0" name="Picture 3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846" t="3816"/>
                      <a:stretch>
                        <a:fillRect/>
                      </a:stretch>
                    </p:blipFill>
                    <p:spPr bwMode="auto">
                      <a:xfrm>
                        <a:off x="0" y="735806"/>
                        <a:ext cx="118745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89" name="Rectangle 49" descr="虚线网格"/>
          <p:cNvSpPr>
            <a:spLocks noChangeArrowheads="1"/>
          </p:cNvSpPr>
          <p:nvPr/>
        </p:nvSpPr>
        <p:spPr bwMode="auto">
          <a:xfrm>
            <a:off x="1258888" y="411957"/>
            <a:ext cx="7885112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0" name="Freeform 50"/>
          <p:cNvSpPr>
            <a:spLocks/>
          </p:cNvSpPr>
          <p:nvPr/>
        </p:nvSpPr>
        <p:spPr bwMode="auto">
          <a:xfrm>
            <a:off x="231778" y="735807"/>
            <a:ext cx="955675" cy="4320779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1" name="AutoShape 51"/>
          <p:cNvSpPr>
            <a:spLocks noChangeArrowheads="1"/>
          </p:cNvSpPr>
          <p:nvPr/>
        </p:nvSpPr>
        <p:spPr bwMode="auto">
          <a:xfrm flipH="1">
            <a:off x="447678" y="670322"/>
            <a:ext cx="811213" cy="4473178"/>
          </a:xfrm>
          <a:prstGeom prst="rtTriangle">
            <a:avLst/>
          </a:pr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2" name="Line 52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6" name="Rectangle 56"/>
          <p:cNvSpPr>
            <a:spLocks noChangeArrowheads="1"/>
          </p:cNvSpPr>
          <p:nvPr/>
        </p:nvSpPr>
        <p:spPr bwMode="auto">
          <a:xfrm>
            <a:off x="0" y="123826"/>
            <a:ext cx="9144000" cy="621506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291897" name="Group 57"/>
          <p:cNvGrpSpPr>
            <a:grpSpLocks/>
          </p:cNvGrpSpPr>
          <p:nvPr/>
        </p:nvGrpSpPr>
        <p:grpSpPr bwMode="auto">
          <a:xfrm>
            <a:off x="3" y="1"/>
            <a:ext cx="3203575" cy="276225"/>
            <a:chOff x="0" y="0"/>
            <a:chExt cx="1602" cy="232"/>
          </a:xfrm>
        </p:grpSpPr>
        <p:sp>
          <p:nvSpPr>
            <p:cNvPr id="291898" name="AutoShape 58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899" name="Rectangle 59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00" name="Oval 60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01" name="Freeform 61" descr="虚线网格"/>
          <p:cNvSpPr>
            <a:spLocks/>
          </p:cNvSpPr>
          <p:nvPr/>
        </p:nvSpPr>
        <p:spPr bwMode="auto">
          <a:xfrm rot="20926154">
            <a:off x="307975" y="675086"/>
            <a:ext cx="1600200" cy="4467225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rgbClr val="48902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grpSp>
        <p:nvGrpSpPr>
          <p:cNvPr id="291916" name="Group 76"/>
          <p:cNvGrpSpPr>
            <a:grpSpLocks/>
          </p:cNvGrpSpPr>
          <p:nvPr/>
        </p:nvGrpSpPr>
        <p:grpSpPr bwMode="auto">
          <a:xfrm>
            <a:off x="7092950" y="4683920"/>
            <a:ext cx="2051050" cy="363141"/>
            <a:chOff x="3424" y="4020"/>
            <a:chExt cx="1610" cy="182"/>
          </a:xfrm>
        </p:grpSpPr>
        <p:sp>
          <p:nvSpPr>
            <p:cNvPr id="291917" name="AutoShape 77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918" name="Rectangle 78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15" name="Rectangle 75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291906" name="Picture 66" descr="bt_r1_c1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4688682"/>
            <a:ext cx="647700" cy="4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1907" name="Rectangle 67"/>
          <p:cNvSpPr>
            <a:spLocks noChangeArrowheads="1"/>
          </p:cNvSpPr>
          <p:nvPr/>
        </p:nvSpPr>
        <p:spPr bwMode="auto">
          <a:xfrm>
            <a:off x="0" y="608411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11" name="Text Box 71"/>
          <p:cNvSpPr txBox="1">
            <a:spLocks noChangeArrowheads="1"/>
          </p:cNvSpPr>
          <p:nvPr/>
        </p:nvSpPr>
        <p:spPr bwMode="auto">
          <a:xfrm>
            <a:off x="8012116" y="4708924"/>
            <a:ext cx="815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宋体" pitchFamily="2" charset="-122"/>
              </a:rPr>
              <a:t> </a:t>
            </a:r>
            <a:r>
              <a:rPr lang="zh-CN" altLang="en-US" sz="900">
                <a:solidFill>
                  <a:srgbClr val="39721C"/>
                </a:solidFill>
                <a:latin typeface="宋体" pitchFamily="2" charset="-122"/>
              </a:rPr>
              <a:t>汪  鹏</a:t>
            </a:r>
          </a:p>
        </p:txBody>
      </p:sp>
      <p:sp>
        <p:nvSpPr>
          <p:cNvPr id="291912" name="Rectangle 72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2009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3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18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291913" name="Text Box 73"/>
          <p:cNvSpPr txBox="1">
            <a:spLocks noChangeArrowheads="1"/>
          </p:cNvSpPr>
          <p:nvPr/>
        </p:nvSpPr>
        <p:spPr bwMode="auto">
          <a:xfrm>
            <a:off x="2413000" y="4937524"/>
            <a:ext cx="40830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900">
                <a:solidFill>
                  <a:srgbClr val="39721C"/>
                </a:solidFill>
                <a:latin typeface="Arial" charset="0"/>
                <a:ea typeface="方正综艺简体" pitchFamily="2" charset="-122"/>
              </a:rPr>
              <a:t>东南大学计算机科学与工程学院</a:t>
            </a:r>
          </a:p>
        </p:txBody>
      </p:sp>
      <p:sp>
        <p:nvSpPr>
          <p:cNvPr id="291919" name="Oval 79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20" name="Rectangle 80"/>
          <p:cNvSpPr>
            <a:spLocks noChangeArrowheads="1"/>
          </p:cNvSpPr>
          <p:nvPr/>
        </p:nvSpPr>
        <p:spPr bwMode="auto">
          <a:xfrm>
            <a:off x="5803900" y="301230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sp>
        <p:nvSpPr>
          <p:cNvPr id="291921" name="Rectangle 81"/>
          <p:cNvSpPr>
            <a:spLocks noChangeArrowheads="1"/>
          </p:cNvSpPr>
          <p:nvPr/>
        </p:nvSpPr>
        <p:spPr bwMode="auto">
          <a:xfrm>
            <a:off x="-36512" y="583406"/>
            <a:ext cx="39925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Impact" pitchFamily="34" charset="0"/>
              </a:rPr>
              <a:t>Ontology Mapping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/>
        </p:nvSpPr>
        <p:spPr bwMode="auto">
          <a:xfrm>
            <a:off x="0" y="411957"/>
            <a:ext cx="9144000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791" name="Rectangle 7"/>
          <p:cNvSpPr>
            <a:spLocks noChangeArrowheads="1"/>
          </p:cNvSpPr>
          <p:nvPr/>
        </p:nvSpPr>
        <p:spPr bwMode="auto">
          <a:xfrm>
            <a:off x="0" y="123827"/>
            <a:ext cx="9144000" cy="409739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2" name="Group 8"/>
          <p:cNvGrpSpPr>
            <a:grpSpLocks/>
          </p:cNvGrpSpPr>
          <p:nvPr/>
        </p:nvGrpSpPr>
        <p:grpSpPr bwMode="auto">
          <a:xfrm>
            <a:off x="3" y="-9524"/>
            <a:ext cx="3203575" cy="276225"/>
            <a:chOff x="0" y="0"/>
            <a:chExt cx="1602" cy="232"/>
          </a:xfrm>
        </p:grpSpPr>
        <p:sp>
          <p:nvSpPr>
            <p:cNvPr id="374793" name="AutoShape 9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4" name="Rectangle 10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795" name="Oval 11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7" name="Group 13"/>
          <p:cNvGrpSpPr>
            <a:grpSpLocks/>
          </p:cNvGrpSpPr>
          <p:nvPr/>
        </p:nvGrpSpPr>
        <p:grpSpPr bwMode="auto">
          <a:xfrm>
            <a:off x="7092950" y="4700249"/>
            <a:ext cx="2051050" cy="363141"/>
            <a:chOff x="3424" y="4020"/>
            <a:chExt cx="1610" cy="182"/>
          </a:xfrm>
        </p:grpSpPr>
        <p:sp>
          <p:nvSpPr>
            <p:cNvPr id="374798" name="AutoShape 14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9" name="Rectangle 15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374801" name="Picture 17" descr="bt_r1_c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51" y="4672141"/>
            <a:ext cx="712470" cy="54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0" y="371639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3" name="Text Box 19"/>
          <p:cNvSpPr txBox="1">
            <a:spLocks noChangeArrowheads="1"/>
          </p:cNvSpPr>
          <p:nvPr/>
        </p:nvSpPr>
        <p:spPr bwMode="auto">
          <a:xfrm>
            <a:off x="7631116" y="4732736"/>
            <a:ext cx="141128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 Peng Wang  (</a:t>
            </a:r>
            <a:r>
              <a:rPr lang="zh-CN" altLang="en-US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汪鹏</a:t>
            </a: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900" dirty="0">
              <a:solidFill>
                <a:srgbClr val="3972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2011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4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374805" name="Text Box 21"/>
          <p:cNvSpPr txBox="1">
            <a:spLocks noChangeArrowheads="1"/>
          </p:cNvSpPr>
          <p:nvPr/>
        </p:nvSpPr>
        <p:spPr bwMode="auto">
          <a:xfrm>
            <a:off x="1155700" y="4932761"/>
            <a:ext cx="57721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zh-CN" sz="1050" b="1" i="1" dirty="0">
                <a:solidFill>
                  <a:srgbClr val="39721C"/>
                </a:solidFill>
                <a:latin typeface="Times New Roman" pitchFamily="18" charset="0"/>
                <a:ea typeface="方正综艺简体" pitchFamily="2" charset="-122"/>
                <a:cs typeface="Times New Roman" pitchFamily="18" charset="0"/>
              </a:rPr>
              <a:t>School of Computer Science and Engineering, Southeast University</a:t>
            </a:r>
            <a:endParaRPr lang="zh-CN" altLang="en-US" sz="1050" b="1" i="1" dirty="0">
              <a:solidFill>
                <a:srgbClr val="39721C"/>
              </a:solidFill>
              <a:latin typeface="Times New Roman" pitchFamily="18" charset="0"/>
              <a:ea typeface="方正综艺简体" pitchFamily="2" charset="-122"/>
              <a:cs typeface="Times New Roman" pitchFamily="18" charset="0"/>
            </a:endParaRPr>
          </a:p>
        </p:txBody>
      </p:sp>
      <p:sp>
        <p:nvSpPr>
          <p:cNvPr id="374806" name="Oval 22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9" name="Rectangle 25"/>
          <p:cNvSpPr>
            <a:spLocks noChangeArrowheads="1"/>
          </p:cNvSpPr>
          <p:nvPr/>
        </p:nvSpPr>
        <p:spPr bwMode="auto">
          <a:xfrm>
            <a:off x="5803900" y="88953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0"/>
          <a:stretch/>
        </p:blipFill>
        <p:spPr bwMode="auto">
          <a:xfrm>
            <a:off x="32661" y="28739"/>
            <a:ext cx="1883229" cy="30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0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80008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 userDrawn="1"/>
        </p:nvSpPr>
        <p:spPr bwMode="auto">
          <a:xfrm>
            <a:off x="1077" y="3118"/>
            <a:ext cx="9144000" cy="521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50629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99810"/>
            <a:ext cx="9144000" cy="144883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8382514" y="4957929"/>
            <a:ext cx="8352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      </a:t>
            </a:r>
            <a:fld id="{3297EFB0-ABC0-4B09-8B00-40727804FBED}" type="datetime1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2020/10/9</a:t>
            </a:fld>
            <a:endParaRPr lang="zh-CN" altLang="en-US" sz="825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 userDrawn="1"/>
        </p:nvSpPr>
        <p:spPr bwMode="auto">
          <a:xfrm>
            <a:off x="3" y="4957929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chemeClr val="bg1"/>
                </a:solidFill>
                <a:latin typeface="Arial" charset="0"/>
              </a:rPr>
              <a:t>    </a:t>
            </a:r>
            <a:fld id="{5FCA0474-04E2-CA4B-99B7-C90138B22708}" type="slidenum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‹#›</a:t>
            </a:fld>
            <a:endParaRPr lang="zh-CN" altLang="en-US" sz="900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83A56-0968-F140-AD3A-B1201DF944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89255" y="30387"/>
            <a:ext cx="1227707" cy="390244"/>
          </a:xfrm>
          <a:prstGeom prst="rect">
            <a:avLst/>
          </a:prstGeom>
        </p:spPr>
      </p:pic>
      <p:sp>
        <p:nvSpPr>
          <p:cNvPr id="9" name="Rectangle 25">
            <a:extLst>
              <a:ext uri="{FF2B5EF4-FFF2-40B4-BE49-F238E27FC236}">
                <a16:creationId xmlns:a16="http://schemas.microsoft.com/office/drawing/2014/main" id="{016FBDD6-1BB8-6742-BF3C-5454AE9B95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98" y="14716"/>
            <a:ext cx="2932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100" b="1" dirty="0">
                <a:solidFill>
                  <a:srgbClr val="800080"/>
                </a:solidFill>
              </a:rPr>
              <a:t>KGCODE</a:t>
            </a:r>
            <a:r>
              <a:rPr lang="zh-CN" altLang="en-US" sz="1100" b="1" dirty="0">
                <a:solidFill>
                  <a:srgbClr val="800080"/>
                </a:solidFill>
              </a:rPr>
              <a:t> </a:t>
            </a:r>
            <a:r>
              <a:rPr lang="en-US" altLang="zh-CN" sz="1100" b="1" dirty="0">
                <a:solidFill>
                  <a:srgbClr val="800080"/>
                </a:solidFill>
              </a:rPr>
              <a:t>LAB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1BE23768-4E4E-1849-9D26-CDF430644A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5480" y="4957929"/>
            <a:ext cx="354944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chemeClr val="bg1"/>
                </a:solidFill>
              </a:rPr>
              <a:t>SOUTHEAST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057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wmf"/><Relationship Id="rId10" Type="http://schemas.openxmlformats.org/officeDocument/2006/relationships/image" Target="../media/image6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336835" y="3600098"/>
            <a:ext cx="6467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zh-CN" altLang="en-US" sz="18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汇报人：周星辰</a:t>
            </a:r>
            <a:endParaRPr kumimoji="1" lang="en-US" altLang="zh-CN" sz="1800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EC97A7-7B24-4D4F-A21D-685E52C8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53" y="1302992"/>
            <a:ext cx="757223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28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Cognitive Graph for Multi-Hop Reading Comprehension at Scale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（大规模多跳阅读理解的认知图 </a:t>
            </a:r>
            <a:r>
              <a:rPr kumimoji="1" lang="en-US" altLang="zh-CN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ACL 2019</a:t>
            </a:r>
            <a:r>
              <a:rPr kumimoji="1" lang="zh-CN" altLang="en-US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）</a:t>
            </a:r>
            <a:endParaRPr kumimoji="1" lang="en-US" altLang="zh-CN" sz="2000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1FFAE18-F8D3-446A-A969-51E778033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6660" y="278009"/>
            <a:ext cx="6467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3200" b="1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Title of Paper	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345DCD-B1FD-4454-B8CD-35FD9912B475}"/>
              </a:ext>
            </a:extLst>
          </p:cNvPr>
          <p:cNvSpPr/>
          <p:nvPr/>
        </p:nvSpPr>
        <p:spPr bwMode="auto">
          <a:xfrm>
            <a:off x="325830" y="912796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System1: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E06E35-7245-4F3F-83A1-262BC909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63" y="1422401"/>
            <a:ext cx="3372459" cy="3098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D493DA-3A46-46C6-83AD-59103D89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80" y="1676933"/>
            <a:ext cx="3561020" cy="25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314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System1: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2D690-7DCF-4CC6-AC7D-1AF3A1E0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1" y="949885"/>
            <a:ext cx="2683136" cy="4003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0DF0E9-6918-4246-9EBB-E1F989C1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85" y="995144"/>
            <a:ext cx="2639955" cy="2389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B00338-0FF9-4F76-BFFE-757891E65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106" y="3384616"/>
            <a:ext cx="2683134" cy="14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77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System2: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DB1036-7700-4F11-B69D-96550B85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16" y="995144"/>
            <a:ext cx="2684333" cy="386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1179E1-8F52-4DC7-9B0B-90C45BFCB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53" y="995144"/>
            <a:ext cx="2808847" cy="2819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BD10CD-B287-4E68-BCDE-A8AB52DF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53" y="3743458"/>
            <a:ext cx="2808847" cy="4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19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Predictor: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B4AAC-551F-417E-9341-E406918D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954" y="1170738"/>
            <a:ext cx="3068091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21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A37357-0ACE-489E-8334-2559D51C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936" y="1279366"/>
            <a:ext cx="4092127" cy="258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87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Tesk1: Span Extraction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75C63-F6E9-46CA-8787-CD59789B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22" y="1376409"/>
            <a:ext cx="3323650" cy="3064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A126CD-083A-4E31-843A-A73C94AC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30" y="2088413"/>
            <a:ext cx="3373378" cy="14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58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Implementation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Tesk2: Answer Node Prediction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3F332-316E-47F8-9856-346B8026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1" y="1241476"/>
            <a:ext cx="3713884" cy="3611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82F5CF-57AE-4994-9B96-BAAAA9E2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857" y="2116455"/>
            <a:ext cx="3771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995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Experiment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AF93E6-C5FD-4B8C-A6D1-BCAE0DE2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32" y="1198881"/>
            <a:ext cx="3347082" cy="3469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DB3618-7732-4D36-8900-BE663B37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188" y="1934527"/>
            <a:ext cx="3608311" cy="16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994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Experiment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Details: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D1871-FC66-44CC-A201-918CDC56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6" y="1153160"/>
            <a:ext cx="3631054" cy="3743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B74C8F-13FF-4D6E-8E33-F5A53AFA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942" y="1687094"/>
            <a:ext cx="3767138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803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Experiment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EC684-2F75-494E-91C1-BDC4E718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92" y="906910"/>
            <a:ext cx="3068268" cy="1906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0F7A0F-B285-452B-B782-2281FD4D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441" y="2813296"/>
            <a:ext cx="2834169" cy="18450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B66880-24C3-4BFF-B612-15A3F53E2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64" y="949885"/>
            <a:ext cx="2647236" cy="37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56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9900"/>
                </a:solidFill>
              </a:rPr>
              <a:t>0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en-US" altLang="zh-CN" sz="2400" dirty="0">
                <a:solidFill>
                  <a:srgbClr val="FF9900"/>
                </a:solidFill>
              </a:rPr>
              <a:t>Abstract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128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94B81-E402-4A5F-8BBA-A0310CCF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07" y="1435231"/>
            <a:ext cx="2959342" cy="31667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943184-EBA9-477E-BEEF-ECAB4789ABEB}"/>
              </a:ext>
            </a:extLst>
          </p:cNvPr>
          <p:cNvSpPr/>
          <p:nvPr/>
        </p:nvSpPr>
        <p:spPr>
          <a:xfrm>
            <a:off x="349713" y="794608"/>
            <a:ext cx="8598532" cy="706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authors propose a new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CogQA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framework for multi-hop QA in web-scale documents.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6928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Experiment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CBAF6-F19A-4C83-B96E-ABA8AE28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2" y="1187576"/>
            <a:ext cx="2632982" cy="20599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147EE2-8159-4E92-8CE3-FBB619D7C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51" y="3247479"/>
            <a:ext cx="2583683" cy="1532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206C9C-2BF8-4437-9A9A-A9959436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768" y="1762842"/>
            <a:ext cx="5560543" cy="2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31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Experiment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5A4586-1E54-40D2-A259-1A4BE5FA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92" y="1005841"/>
            <a:ext cx="2779655" cy="1706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120B15-C5F3-4E7D-8686-D97A4E2E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92" y="2676844"/>
            <a:ext cx="2788635" cy="5591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5B474-CD8B-410C-A78F-F0958EAC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91" y="3232689"/>
            <a:ext cx="2779655" cy="15228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1C624B-2515-4F39-B439-45BE4EE46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66" y="1452722"/>
            <a:ext cx="3886947" cy="29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51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Related 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Study: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BFC95-13DB-44F9-9C88-9787F5A1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68" y="1417320"/>
            <a:ext cx="2997169" cy="3114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D5E75-6BA3-43A2-856B-48006174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65" y="1415449"/>
            <a:ext cx="3200400" cy="1980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F2DFD3-74BA-4306-A603-DF0F501D0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465" y="3404673"/>
            <a:ext cx="3200400" cy="9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806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Related 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Study: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002817-DE74-4DD9-9181-F66C3E0B3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5" y="1198881"/>
            <a:ext cx="2981433" cy="3749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CCB97C-662F-4CCA-AC40-1F58A3F16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144" y="1815418"/>
            <a:ext cx="5121222" cy="23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565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Related 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91BB2-5E65-416A-82ED-4D3FCADB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98881"/>
            <a:ext cx="3554497" cy="1552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E38C44-5B4B-49A7-9772-EDCD7918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2751774"/>
            <a:ext cx="3506872" cy="16787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442B16-11A3-4DB3-B768-278C9B3E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138" y="1209041"/>
            <a:ext cx="3512457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056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Related 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33E47-9454-49F3-A1D0-6FC2B5BF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47" y="1015932"/>
            <a:ext cx="3754306" cy="31116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C7B0B7-67AC-481D-AABE-FD4D33DE9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47" y="4178935"/>
            <a:ext cx="3695793" cy="7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29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 Discussion and Conclusion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38243-6862-475E-9C45-0554DC06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13" y="861121"/>
            <a:ext cx="3645574" cy="41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072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9900"/>
                </a:solidFill>
              </a:rPr>
              <a:t>4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en-US" altLang="zh-CN" sz="2400" dirty="0">
                <a:solidFill>
                  <a:srgbClr val="FF9900"/>
                </a:solidFill>
              </a:rPr>
              <a:t>Conclusion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C9DCD9-FCC3-4B84-954E-12C91DEE7E88}"/>
              </a:ext>
            </a:extLst>
          </p:cNvPr>
          <p:cNvSpPr/>
          <p:nvPr/>
        </p:nvSpPr>
        <p:spPr>
          <a:xfrm>
            <a:off x="336884" y="791406"/>
            <a:ext cx="8598532" cy="295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this paper, the authors present an end-to-end sequence labeling framework for joint extraction of entities and relations based on a novel decomposition strategy. 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 show that the functional decomposition of the original task simplifies the learning process and leads to a better overall learning outcome, achieving a new state-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ofthe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-art on three public datasets.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analysis demonstrates the ability of our model in handling normal, overlapping and multiple relation extraction.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4095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0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20075"/>
              </p:ext>
            </p:extLst>
          </p:nvPr>
        </p:nvGraphicFramePr>
        <p:xfrm>
          <a:off x="5843181" y="3915757"/>
          <a:ext cx="2674951" cy="72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17" name="Drawing" r:id="rId4" imgW="2719137" imgH="756987" progId="">
                  <p:embed/>
                </p:oleObj>
              </mc:Choice>
              <mc:Fallback>
                <p:oleObj name="Drawing" r:id="rId4" imgW="2719137" imgH="756987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181" y="3915757"/>
                        <a:ext cx="2674951" cy="72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4" name="Text Box 3"/>
          <p:cNvSpPr txBox="1">
            <a:spLocks noChangeArrowheads="1"/>
          </p:cNvSpPr>
          <p:nvPr/>
        </p:nvSpPr>
        <p:spPr bwMode="auto">
          <a:xfrm>
            <a:off x="2773308" y="1817297"/>
            <a:ext cx="281012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000" dirty="0">
                <a:solidFill>
                  <a:srgbClr val="FF3300"/>
                </a:solidFill>
                <a:latin typeface="Brush Script"/>
                <a:cs typeface="Arial" pitchFamily="34" charset="0"/>
              </a:rPr>
              <a:t>Thank You</a:t>
            </a:r>
          </a:p>
        </p:txBody>
      </p:sp>
      <p:sp>
        <p:nvSpPr>
          <p:cNvPr id="819205" name="Text Box 4"/>
          <p:cNvSpPr txBox="1">
            <a:spLocks noChangeArrowheads="1"/>
          </p:cNvSpPr>
          <p:nvPr/>
        </p:nvSpPr>
        <p:spPr bwMode="auto">
          <a:xfrm>
            <a:off x="7014686" y="3267500"/>
            <a:ext cx="117594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400097"/>
                </a:solidFill>
                <a:latin typeface="Rockwell" pitchFamily="18" charset="0"/>
                <a:cs typeface="Arial" pitchFamily="34" charset="0"/>
              </a:rPr>
              <a:t>Merci</a:t>
            </a:r>
          </a:p>
        </p:txBody>
      </p:sp>
      <p:sp>
        <p:nvSpPr>
          <p:cNvPr id="819206" name="Text Box 5"/>
          <p:cNvSpPr txBox="1">
            <a:spLocks noChangeArrowheads="1"/>
          </p:cNvSpPr>
          <p:nvPr/>
        </p:nvSpPr>
        <p:spPr bwMode="auto">
          <a:xfrm>
            <a:off x="1940343" y="3047066"/>
            <a:ext cx="1265888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00A0"/>
                </a:solidFill>
                <a:latin typeface="Verdana" pitchFamily="34" charset="0"/>
                <a:cs typeface="Arial" pitchFamily="34" charset="0"/>
              </a:rPr>
              <a:t>Grazie</a:t>
            </a:r>
          </a:p>
        </p:txBody>
      </p:sp>
      <p:sp>
        <p:nvSpPr>
          <p:cNvPr id="819207" name="Text Box 6"/>
          <p:cNvSpPr txBox="1">
            <a:spLocks noChangeArrowheads="1"/>
          </p:cNvSpPr>
          <p:nvPr/>
        </p:nvSpPr>
        <p:spPr bwMode="auto">
          <a:xfrm>
            <a:off x="6925017" y="1736544"/>
            <a:ext cx="1156098" cy="35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2550" dirty="0">
                <a:solidFill>
                  <a:srgbClr val="800044"/>
                </a:solidFill>
                <a:latin typeface="Garamond" pitchFamily="18" charset="0"/>
                <a:cs typeface="Arial" pitchFamily="34" charset="0"/>
              </a:rPr>
              <a:t>Gracias</a:t>
            </a:r>
          </a:p>
        </p:txBody>
      </p:sp>
      <p:sp>
        <p:nvSpPr>
          <p:cNvPr id="819208" name="Text Box 7"/>
          <p:cNvSpPr txBox="1">
            <a:spLocks noChangeArrowheads="1"/>
          </p:cNvSpPr>
          <p:nvPr/>
        </p:nvSpPr>
        <p:spPr bwMode="auto">
          <a:xfrm>
            <a:off x="6643202" y="2474015"/>
            <a:ext cx="1259274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4C6D"/>
                </a:solidFill>
                <a:latin typeface="Comic Sans MS" pitchFamily="66" charset="0"/>
                <a:cs typeface="Arial" pitchFamily="34" charset="0"/>
              </a:rPr>
              <a:t>Obrigado</a:t>
            </a:r>
          </a:p>
        </p:txBody>
      </p:sp>
      <p:sp>
        <p:nvSpPr>
          <p:cNvPr id="819209" name="Text Box 8"/>
          <p:cNvSpPr txBox="1">
            <a:spLocks noChangeArrowheads="1"/>
          </p:cNvSpPr>
          <p:nvPr/>
        </p:nvSpPr>
        <p:spPr bwMode="auto">
          <a:xfrm>
            <a:off x="5451801" y="2764726"/>
            <a:ext cx="1234141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5100"/>
                </a:solidFill>
                <a:latin typeface="Nimrod"/>
                <a:cs typeface="Arial" pitchFamily="34" charset="0"/>
              </a:rPr>
              <a:t>Danke</a:t>
            </a:r>
          </a:p>
        </p:txBody>
      </p:sp>
      <p:pic>
        <p:nvPicPr>
          <p:cNvPr id="8192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22" y="1828800"/>
            <a:ext cx="1595585" cy="2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62" y="4289094"/>
            <a:ext cx="2877802" cy="33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12" name="Text Box 11"/>
          <p:cNvSpPr txBox="1">
            <a:spLocks noChangeArrowheads="1"/>
          </p:cNvSpPr>
          <p:nvPr/>
        </p:nvSpPr>
        <p:spPr bwMode="auto">
          <a:xfrm>
            <a:off x="4024241" y="4611755"/>
            <a:ext cx="57540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Japanese</a:t>
            </a:r>
          </a:p>
        </p:txBody>
      </p:sp>
      <p:sp>
        <p:nvSpPr>
          <p:cNvPr id="819213" name="Text Box 12"/>
          <p:cNvSpPr txBox="1">
            <a:spLocks noChangeArrowheads="1"/>
          </p:cNvSpPr>
          <p:nvPr/>
        </p:nvSpPr>
        <p:spPr bwMode="auto">
          <a:xfrm>
            <a:off x="3799538" y="2692514"/>
            <a:ext cx="56746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English</a:t>
            </a:r>
          </a:p>
        </p:txBody>
      </p:sp>
      <p:sp>
        <p:nvSpPr>
          <p:cNvPr id="819214" name="Text Box 13"/>
          <p:cNvSpPr txBox="1">
            <a:spLocks noChangeArrowheads="1"/>
          </p:cNvSpPr>
          <p:nvPr/>
        </p:nvSpPr>
        <p:spPr bwMode="auto">
          <a:xfrm>
            <a:off x="7083340" y="3475994"/>
            <a:ext cx="706358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French</a:t>
            </a:r>
          </a:p>
        </p:txBody>
      </p:sp>
      <p:sp>
        <p:nvSpPr>
          <p:cNvPr id="819215" name="Text Box 14"/>
          <p:cNvSpPr txBox="1">
            <a:spLocks noChangeArrowheads="1"/>
          </p:cNvSpPr>
          <p:nvPr/>
        </p:nvSpPr>
        <p:spPr bwMode="auto">
          <a:xfrm>
            <a:off x="1439142" y="2129613"/>
            <a:ext cx="833343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Russian</a:t>
            </a:r>
          </a:p>
        </p:txBody>
      </p:sp>
      <p:sp>
        <p:nvSpPr>
          <p:cNvPr id="819216" name="Text Box 15"/>
          <p:cNvSpPr txBox="1">
            <a:spLocks noChangeArrowheads="1"/>
          </p:cNvSpPr>
          <p:nvPr/>
        </p:nvSpPr>
        <p:spPr bwMode="auto">
          <a:xfrm>
            <a:off x="5583435" y="3029427"/>
            <a:ext cx="705034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German</a:t>
            </a:r>
          </a:p>
        </p:txBody>
      </p:sp>
      <p:sp>
        <p:nvSpPr>
          <p:cNvPr id="819217" name="Text Box 16"/>
          <p:cNvSpPr txBox="1">
            <a:spLocks noChangeArrowheads="1"/>
          </p:cNvSpPr>
          <p:nvPr/>
        </p:nvSpPr>
        <p:spPr bwMode="auto">
          <a:xfrm>
            <a:off x="1941536" y="3279239"/>
            <a:ext cx="56349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Italian</a:t>
            </a:r>
          </a:p>
        </p:txBody>
      </p:sp>
      <p:sp>
        <p:nvSpPr>
          <p:cNvPr id="819218" name="Text Box 17"/>
          <p:cNvSpPr txBox="1">
            <a:spLocks noChangeArrowheads="1"/>
          </p:cNvSpPr>
          <p:nvPr/>
        </p:nvSpPr>
        <p:spPr bwMode="auto">
          <a:xfrm>
            <a:off x="7223585" y="2109460"/>
            <a:ext cx="5383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Spanish</a:t>
            </a:r>
          </a:p>
        </p:txBody>
      </p:sp>
      <p:sp>
        <p:nvSpPr>
          <p:cNvPr id="819219" name="Text Box 18"/>
          <p:cNvSpPr txBox="1">
            <a:spLocks noChangeArrowheads="1"/>
          </p:cNvSpPr>
          <p:nvPr/>
        </p:nvSpPr>
        <p:spPr bwMode="auto">
          <a:xfrm>
            <a:off x="6685942" y="2836679"/>
            <a:ext cx="989430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Brazilian Portuguese</a:t>
            </a:r>
          </a:p>
        </p:txBody>
      </p:sp>
      <p:pic>
        <p:nvPicPr>
          <p:cNvPr id="819220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8" y="2459508"/>
            <a:ext cx="899219" cy="49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1" name="Text Box 20"/>
          <p:cNvSpPr txBox="1">
            <a:spLocks noChangeArrowheads="1"/>
          </p:cNvSpPr>
          <p:nvPr/>
        </p:nvSpPr>
        <p:spPr bwMode="auto">
          <a:xfrm>
            <a:off x="694361" y="2951506"/>
            <a:ext cx="997366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900" dirty="0">
                <a:solidFill>
                  <a:srgbClr val="0000A0"/>
                </a:solidFill>
                <a:cs typeface="Arial" pitchFamily="34" charset="0"/>
              </a:rPr>
              <a:t>Arabic</a:t>
            </a:r>
          </a:p>
        </p:txBody>
      </p:sp>
      <p:sp>
        <p:nvSpPr>
          <p:cNvPr id="819222" name="Text Box 21"/>
          <p:cNvSpPr txBox="1">
            <a:spLocks noChangeArrowheads="1"/>
          </p:cNvSpPr>
          <p:nvPr/>
        </p:nvSpPr>
        <p:spPr bwMode="auto">
          <a:xfrm>
            <a:off x="3483529" y="1395126"/>
            <a:ext cx="1015885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Traditional Chinese</a:t>
            </a:r>
          </a:p>
        </p:txBody>
      </p:sp>
      <p:sp>
        <p:nvSpPr>
          <p:cNvPr id="819223" name="Text Box 22"/>
          <p:cNvSpPr txBox="1">
            <a:spLocks noChangeArrowheads="1"/>
          </p:cNvSpPr>
          <p:nvPr/>
        </p:nvSpPr>
        <p:spPr bwMode="auto">
          <a:xfrm>
            <a:off x="3690013" y="3911324"/>
            <a:ext cx="1079377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Simplified Chinese</a:t>
            </a:r>
          </a:p>
        </p:txBody>
      </p:sp>
      <p:pic>
        <p:nvPicPr>
          <p:cNvPr id="819224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10" y="3288176"/>
            <a:ext cx="1212582" cy="6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48" y="706651"/>
            <a:ext cx="1194417" cy="62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9" y="793140"/>
            <a:ext cx="1304927" cy="44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7" name="Text Box 26"/>
          <p:cNvSpPr txBox="1">
            <a:spLocks noChangeArrowheads="1"/>
          </p:cNvSpPr>
          <p:nvPr/>
        </p:nvSpPr>
        <p:spPr bwMode="auto">
          <a:xfrm>
            <a:off x="1253689" y="1021743"/>
            <a:ext cx="895513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Hindi</a:t>
            </a:r>
          </a:p>
        </p:txBody>
      </p:sp>
      <p:pic>
        <p:nvPicPr>
          <p:cNvPr id="819228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05" y="3890982"/>
            <a:ext cx="1306443" cy="5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9" name="Text Box 28"/>
          <p:cNvSpPr txBox="1">
            <a:spLocks noChangeArrowheads="1"/>
          </p:cNvSpPr>
          <p:nvPr/>
        </p:nvSpPr>
        <p:spPr bwMode="auto">
          <a:xfrm>
            <a:off x="1379149" y="4495250"/>
            <a:ext cx="825406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Tamil</a:t>
            </a:r>
          </a:p>
        </p:txBody>
      </p:sp>
      <p:pic>
        <p:nvPicPr>
          <p:cNvPr id="819230" name="Picture 2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12" y="631137"/>
            <a:ext cx="2096664" cy="82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1" name="Text Box 30"/>
          <p:cNvSpPr txBox="1">
            <a:spLocks noChangeArrowheads="1"/>
          </p:cNvSpPr>
          <p:nvPr/>
        </p:nvSpPr>
        <p:spPr bwMode="auto">
          <a:xfrm>
            <a:off x="6468253" y="1368124"/>
            <a:ext cx="9682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Thai</a:t>
            </a:r>
          </a:p>
        </p:txBody>
      </p:sp>
      <p:sp>
        <p:nvSpPr>
          <p:cNvPr id="819232" name="Text Box 31"/>
          <p:cNvSpPr txBox="1">
            <a:spLocks noChangeArrowheads="1"/>
          </p:cNvSpPr>
          <p:nvPr/>
        </p:nvSpPr>
        <p:spPr bwMode="auto">
          <a:xfrm>
            <a:off x="6762699" y="4570521"/>
            <a:ext cx="50397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Korean</a:t>
            </a:r>
          </a:p>
        </p:txBody>
      </p:sp>
      <p:sp>
        <p:nvSpPr>
          <p:cNvPr id="819233" name="Text Box 32"/>
          <p:cNvSpPr txBox="1">
            <a:spLocks noChangeArrowheads="1"/>
          </p:cNvSpPr>
          <p:nvPr/>
        </p:nvSpPr>
        <p:spPr bwMode="auto">
          <a:xfrm>
            <a:off x="1763318" y="820159"/>
            <a:ext cx="602917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425" dirty="0">
                <a:solidFill>
                  <a:srgbClr val="7889FB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7395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128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models have made significant strides in machine reading comprehension and even outperformed human on single paragraph question answering (QA) benchmarks including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SQuAD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three main challenges lie ahead: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74C620-0756-4B3A-91EB-8DEDCADBF1AB}"/>
              </a:ext>
            </a:extLst>
          </p:cNvPr>
          <p:cNvSpPr/>
          <p:nvPr/>
        </p:nvSpPr>
        <p:spPr>
          <a:xfrm>
            <a:off x="1477024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Reasoning Ability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Models for single paragraph QA tend to seek answers in sentences matched by the question, which does not involve complex reasoning.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CE0912-BB77-4DF8-B8AC-549488DD17F3}"/>
              </a:ext>
            </a:extLst>
          </p:cNvPr>
          <p:cNvSpPr/>
          <p:nvPr/>
        </p:nvSpPr>
        <p:spPr>
          <a:xfrm>
            <a:off x="1467399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Explicit reasoning paths, which enable verification of logical rigor, are vital for the reliability of QA systems. The 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HotpotQA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requires models to provide supporting sentences.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8D8F69-59CC-42F3-8E4C-5F6DC04F4851}"/>
              </a:ext>
            </a:extLst>
          </p:cNvPr>
          <p:cNvSpPr/>
          <p:nvPr/>
        </p:nvSpPr>
        <p:spPr>
          <a:xfrm>
            <a:off x="1467399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Scalability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 any practically useful QA system, scalability is indispensable, which means the time consumption of QA will not grow significantly along with the number of paragraphs.</a:t>
            </a:r>
          </a:p>
        </p:txBody>
      </p:sp>
    </p:spTree>
    <p:extLst>
      <p:ext uri="{BB962C8B-B14F-4D97-AF65-F5344CB8AC3E}">
        <p14:creationId xmlns:p14="http://schemas.microsoft.com/office/powerpoint/2010/main" val="705138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1555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Existing QA systems based on machine comprehension generally follow retrieval-extraction framework in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DrQA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reducing the scope of sources to a few paragraphs by pre-retrieval.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framework is a simple compromise between single paragraph QA and scalable information retrieval.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6528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70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Therefore, insights on the solutions to these challenges can be drawn from the cognitive process of humans.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54EBD-D258-4CFC-B634-C10C2CA9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79" y="1525263"/>
            <a:ext cx="3253098" cy="1181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62580A-C707-42B8-B4B1-52B351C00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531" y="2670804"/>
            <a:ext cx="3265046" cy="21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2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41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the work: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61E7FA-96AD-41BB-B846-D71C1F57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81" y="1506351"/>
            <a:ext cx="2769151" cy="30056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48E6EA-CFE1-4471-A0B5-FA9D1943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570" y="2032000"/>
            <a:ext cx="260717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Cognitive Graph QA Framework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847BFF-C90B-445B-ABB1-CA4F0B88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43" y="1033841"/>
            <a:ext cx="2745105" cy="1541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7EFD7-9258-45F3-866C-EC16242B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42" y="2575801"/>
            <a:ext cx="2745105" cy="21218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2C4751-F2C0-4124-B31D-9BFE6467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618" y="1023681"/>
            <a:ext cx="2821745" cy="3794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A261AF-A55B-4461-BC4B-79817DF4E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478" y="1056515"/>
            <a:ext cx="3299379" cy="2010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30E12-87EF-4471-8A68-2F0907FC1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60" y="818146"/>
            <a:ext cx="3715023" cy="4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1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Cognitive Graph QA Framework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9BB7FC-A8EE-487D-BEB9-304C1979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" y="1479853"/>
            <a:ext cx="3222056" cy="29457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529EBC-869C-459C-A01C-27BA4F7C3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426" y="1912534"/>
            <a:ext cx="3305811" cy="19785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Advantages: Multi-hop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Explainability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Scalability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282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Cognitive Graph QA Framework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CogQA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43EF6C-05BF-4D9B-9EAA-00E83CC4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53" y="1189788"/>
            <a:ext cx="5456188" cy="37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50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70402</TotalTime>
  <Words>507</Words>
  <Application>Microsoft Office PowerPoint</Application>
  <PresentationFormat>全屏显示(16:9)</PresentationFormat>
  <Paragraphs>115</Paragraphs>
  <Slides>28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Brush Script</vt:lpstr>
      <vt:lpstr>Nimrod</vt:lpstr>
      <vt:lpstr>宋体</vt:lpstr>
      <vt:lpstr>微软雅黑</vt:lpstr>
      <vt:lpstr>Arial</vt:lpstr>
      <vt:lpstr>Calibri</vt:lpstr>
      <vt:lpstr>Comic Sans MS</vt:lpstr>
      <vt:lpstr>Garamond</vt:lpstr>
      <vt:lpstr>Impact</vt:lpstr>
      <vt:lpstr>Rockwell</vt:lpstr>
      <vt:lpstr>Times New Roman</vt:lpstr>
      <vt:lpstr>Verdana</vt:lpstr>
      <vt:lpstr>2_默认设计模板</vt:lpstr>
      <vt:lpstr>3_默认设计模板</vt:lpstr>
      <vt:lpstr>4_默认设计模板</vt:lpstr>
      <vt:lpstr>Image</vt:lpstr>
      <vt:lpstr>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OMR Stutio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刘晓翔</dc:creator>
  <cp:lastModifiedBy>周 星辰</cp:lastModifiedBy>
  <cp:revision>2441</cp:revision>
  <cp:lastPrinted>2019-06-05T17:50:50Z</cp:lastPrinted>
  <dcterms:created xsi:type="dcterms:W3CDTF">2004-09-15T13:10:10Z</dcterms:created>
  <dcterms:modified xsi:type="dcterms:W3CDTF">2020-10-09T05:57:32Z</dcterms:modified>
</cp:coreProperties>
</file>